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94" r:id="rId6"/>
    <p:sldId id="295" r:id="rId7"/>
    <p:sldId id="278" r:id="rId8"/>
    <p:sldId id="298" r:id="rId9"/>
    <p:sldId id="280" r:id="rId10"/>
    <p:sldId id="282" r:id="rId11"/>
    <p:sldId id="284" r:id="rId12"/>
    <p:sldId id="260" r:id="rId13"/>
  </p:sldIdLst>
  <p:sldSz cx="12192000" cy="6858000"/>
  <p:notesSz cx="6858000" cy="9144000"/>
  <p:embeddedFontLst>
    <p:embeddedFont>
      <p:font typeface="Aptos" panose="020B0004020202020204" pitchFamily="34" charset="0"/>
      <p:regular r:id="rId15"/>
      <p:bold r:id="rId16"/>
      <p:italic r:id="rId17"/>
      <p:boldItalic r:id="rId18"/>
    </p:embeddedFont>
    <p:embeddedFont>
      <p:font typeface="Aptos Display" panose="020B0004020202020204" pitchFamily="34" charset="0"/>
      <p:regular r:id="rId19"/>
      <p:bold r:id="rId20"/>
      <p:italic r:id="rId21"/>
      <p:boldItalic r:id="rId22"/>
    </p:embeddedFont>
    <p:embeddedFont>
      <p:font typeface="Avenir Next" panose="020B050302020202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725" autoAdjust="0"/>
    <p:restoredTop sz="84823" autoAdjust="0"/>
  </p:normalViewPr>
  <p:slideViewPr>
    <p:cSldViewPr snapToGrid="0">
      <p:cViewPr varScale="1">
        <p:scale>
          <a:sx n="76" d="100"/>
          <a:sy n="76" d="100"/>
        </p:scale>
        <p:origin x="4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4589B-3AF9-4A3B-ACF2-A03CC8EC6BF7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8C7AB-18E7-4308-8867-2C419B723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21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8C7AB-18E7-4308-8867-2C419B7230A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73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8C7AB-18E7-4308-8867-2C419B7230A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370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002E2-2A24-5EEE-8323-380144D2F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F2A12-AAED-7F2D-DDDA-27493AC99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3E161-5003-B187-738B-F07F1603B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BD06-13F4-634A-A651-A009AA41C829}" type="datetimeFigureOut">
              <a:rPr lang="en-TR" smtClean="0"/>
              <a:t>2/11/26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FC036-6C26-C0BE-7F9D-25754B2D6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1B8CF-7381-5F8B-8B8A-4F1749D2F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CB84-CB59-E440-8674-D4D46158228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578861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267D1-9358-F6BC-7B94-79E890F85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4F521B-A3E1-B777-7CAF-13EFF918A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3BFB3-CFAB-34CF-30BE-8DD3B6BDE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BD06-13F4-634A-A651-A009AA41C829}" type="datetimeFigureOut">
              <a:rPr lang="en-TR" smtClean="0"/>
              <a:t>2/11/26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CA9A7-2343-249B-D611-E388457D5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E194B-B3D6-FF3E-ADBE-9E39BE36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CB84-CB59-E440-8674-D4D46158228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69849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7272FC-3027-5CCD-18EA-FC98DC68AC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993EC8-4FA6-98B7-4055-F0B85A37E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DA951-23E8-0D31-0BA3-194207F7D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BD06-13F4-634A-A651-A009AA41C829}" type="datetimeFigureOut">
              <a:rPr lang="en-TR" smtClean="0"/>
              <a:t>2/11/26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745B-108E-0747-FFE5-753C7998E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53FC5-16C5-145A-25F0-D38B68334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CB84-CB59-E440-8674-D4D46158228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69664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1C2F5-5D07-076D-A54F-76788C5C8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51A19-31C3-E37E-19CB-271BB3BE5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1C5E-1393-BD81-D0D7-02C000C69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BD06-13F4-634A-A651-A009AA41C829}" type="datetimeFigureOut">
              <a:rPr lang="en-TR" smtClean="0"/>
              <a:t>2/11/26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C2A0C-2540-61B1-BAA0-F03B22A3B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D7184-68D0-149E-DE38-C49B232BE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CB84-CB59-E440-8674-D4D46158228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99673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F6EB4-0A49-65C8-F115-6062E630E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C1BE6-F2E9-89B5-78E8-D833A5632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84E65-0FC8-1AEF-272D-958C914FA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BD06-13F4-634A-A651-A009AA41C829}" type="datetimeFigureOut">
              <a:rPr lang="en-TR" smtClean="0"/>
              <a:t>2/11/26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3FF67-4FEF-6E6E-91C6-F35E2F67C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A90EB-FB05-9F96-022E-730AD8336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CB84-CB59-E440-8674-D4D46158228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57301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6179A-9C99-0897-23DE-AAE18FD36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5B09D-2319-BA56-EFBC-9658C4A142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C6BB04-D7A6-8876-C84E-4B31BCB44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630822-CB4E-54B7-15DB-2299D88E0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BD06-13F4-634A-A651-A009AA41C829}" type="datetimeFigureOut">
              <a:rPr lang="en-TR" smtClean="0"/>
              <a:t>2/11/26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8B448-2AD7-6A94-277B-C18D86F87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5332D-5DE7-A935-F0CB-7FCE02B39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CB84-CB59-E440-8674-D4D46158228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95875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C2BB-8F89-1AFE-05FC-511C44AD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6D625-DAC0-1997-074D-56C62F164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C1B02C-EB81-5677-9B59-CCE664704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F9B157-F3BD-688D-B293-3AD4958893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B74D91-FEDC-8672-341E-1D50F98CC5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E78AE6-FF1E-C5D1-AC15-C2DFC974E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BD06-13F4-634A-A651-A009AA41C829}" type="datetimeFigureOut">
              <a:rPr lang="en-TR" smtClean="0"/>
              <a:t>2/11/26</a:t>
            </a:fld>
            <a:endParaRPr lang="en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47066A-7A67-8A25-5FC7-136942F9E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A19E1B-DCD5-72D2-112F-4F2A5E5C8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CB84-CB59-E440-8674-D4D46158228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29156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86B32-85D2-22EB-547B-DED1C71C1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5F4E45-C1F1-32BF-9E55-36A6AB0B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BD06-13F4-634A-A651-A009AA41C829}" type="datetimeFigureOut">
              <a:rPr lang="en-TR" smtClean="0"/>
              <a:t>2/11/26</a:t>
            </a:fld>
            <a:endParaRPr lang="en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A725B1-FB53-107D-57B6-217CBD858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8888F3-C15A-0F87-A661-71E3AC2B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CB84-CB59-E440-8674-D4D46158228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303942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ABC2BE-36EF-56C8-6811-DFD3D5B8C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BD06-13F4-634A-A651-A009AA41C829}" type="datetimeFigureOut">
              <a:rPr lang="en-TR" smtClean="0"/>
              <a:t>2/11/26</a:t>
            </a:fld>
            <a:endParaRPr lang="en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A93E34-946A-DE9F-582C-8DB56F95E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FC18C1-3582-2DAA-6B9C-78428ED47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CB84-CB59-E440-8674-D4D46158228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598311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0C54C-399E-0E66-1C2F-1AC74EDC9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FD810-E49C-05B2-5DF0-DE668C7C3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53C91B-5EDC-263F-CFC6-313DDA51A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2FAB65-2731-77BA-EF29-EC00231C5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BD06-13F4-634A-A651-A009AA41C829}" type="datetimeFigureOut">
              <a:rPr lang="en-TR" smtClean="0"/>
              <a:t>2/11/26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0842DF-142F-4D6C-82D2-01A279925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86573-D67E-640B-3EFF-08A5C60FE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CB84-CB59-E440-8674-D4D46158228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36060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4F432-A525-DB56-6AA3-A43A0C560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D34370-EEB5-F50B-9F29-69BF288BBD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38FEE-EB86-A891-1FD5-3AA421ACA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B02A6E-7EDA-F35A-8D16-2A26EDCB9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BD06-13F4-634A-A651-A009AA41C829}" type="datetimeFigureOut">
              <a:rPr lang="en-TR" smtClean="0"/>
              <a:t>2/11/26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BE8D74-2420-6470-C109-04BA8362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06FF4C-EF9B-7128-82E9-21820A61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CB84-CB59-E440-8674-D4D46158228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52875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EE1E93-44D6-596A-E195-15B1E8898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7463B5-1E98-2AA3-AB99-BEC4F6010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762CC-9112-BC29-0EF2-77AE2A5332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A9BD06-13F4-634A-A651-A009AA41C829}" type="datetimeFigureOut">
              <a:rPr lang="en-TR" smtClean="0"/>
              <a:t>2/11/26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D4841-9661-047E-020F-DE53918E45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F9AD4-364F-CC38-EB59-E05584155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58CB84-CB59-E440-8674-D4D46158228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05041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C056B-A684-A2DA-8B6A-3829247C28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70748"/>
            <a:ext cx="9144000" cy="1087397"/>
          </a:xfrm>
        </p:spPr>
        <p:txBody>
          <a:bodyPr>
            <a:noAutofit/>
          </a:bodyPr>
          <a:lstStyle/>
          <a:p>
            <a:r>
              <a:rPr lang="en-US" sz="30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</a:t>
            </a:r>
            <a:r>
              <a:rPr lang="en-US" sz="3000" b="1" kern="1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Ticarette</a:t>
            </a:r>
            <a:r>
              <a:rPr lang="en-US" sz="30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kern="1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Ürün</a:t>
            </a:r>
            <a:r>
              <a:rPr lang="en-US" sz="30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kern="1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Güvenliği</a:t>
            </a:r>
            <a:r>
              <a:rPr lang="en-US" sz="30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kern="1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için</a:t>
            </a:r>
            <a:r>
              <a:rPr lang="en-US" sz="30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Teknik </a:t>
            </a:r>
            <a:r>
              <a:rPr lang="en-US" sz="3000" b="1" kern="1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Destek</a:t>
            </a:r>
            <a:r>
              <a:rPr lang="tr-TR" sz="30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Projesi</a:t>
            </a:r>
            <a:br>
              <a:rPr lang="tr-TR" sz="30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TR" sz="30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7AC06A-B8E7-106D-DEA9-067FEB7E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3552"/>
            <a:ext cx="9144000" cy="1421115"/>
          </a:xfrm>
        </p:spPr>
        <p:txBody>
          <a:bodyPr>
            <a:normAutofit fontScale="25000" lnSpcReduction="20000"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8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Proje </a:t>
            </a:r>
            <a:r>
              <a:rPr lang="en-GB" sz="8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No: NEAR/ANK/2022/EA-RP/0213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200" b="1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Projeye</a:t>
            </a:r>
            <a:r>
              <a:rPr lang="en-US" sz="112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200" b="1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Genel</a:t>
            </a:r>
            <a:r>
              <a:rPr lang="en-US" sz="112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200" b="1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Bakış</a:t>
            </a:r>
            <a:r>
              <a:rPr lang="en-US" sz="112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200" b="1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112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200" b="1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Hedefler</a:t>
            </a:r>
            <a:endParaRPr lang="en-US" sz="1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</a:pPr>
            <a:endParaRPr lang="en-US" sz="8800" kern="100" dirty="0">
              <a:solidFill>
                <a:schemeClr val="bg2"/>
              </a:solidFill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800" kern="100" dirty="0">
                <a:solidFill>
                  <a:schemeClr val="bg2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İstanbul- 16-</a:t>
            </a:r>
            <a:r>
              <a:rPr lang="tr-TR" sz="8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17/02/</a:t>
            </a:r>
            <a:r>
              <a:rPr lang="LID4096" sz="8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</a:t>
            </a:r>
            <a:r>
              <a:rPr lang="tr-TR" sz="8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TR" sz="8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660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D609BD8-4A8C-A1F2-1D90-312040ACE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93" y="2363697"/>
            <a:ext cx="11115367" cy="3060325"/>
          </a:xfr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Başlama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Tarihi</a:t>
            </a:r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: 9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Eylül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2024</a:t>
            </a:r>
          </a:p>
          <a:p>
            <a:pPr marL="0" indent="0">
              <a:buNone/>
            </a:pP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Proje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Bütçesi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: 2.090.221,00 EUR</a:t>
            </a:r>
          </a:p>
          <a:p>
            <a:pPr marL="0" indent="0">
              <a:buNone/>
            </a:pP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Süresi</a:t>
            </a:r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: 24 ay</a:t>
            </a:r>
          </a:p>
          <a:p>
            <a:pPr marL="0" indent="0">
              <a:buNone/>
            </a:pP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İhale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Birimi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Merkezi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Finans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İhale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Birimi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(CFCU)</a:t>
            </a:r>
          </a:p>
          <a:p>
            <a:pPr marL="0" indent="0">
              <a:buNone/>
            </a:pP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Faydalanıcı</a:t>
            </a:r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Ticaret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Bakanlığı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Güvenliği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Denetimi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Genel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Müdürlüğü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			(TB/ÜGDGM)</a:t>
            </a:r>
          </a:p>
          <a:p>
            <a:pPr marL="0" indent="0">
              <a:buNone/>
            </a:pP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51A3C-1A6A-7427-5F9A-B6760557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9705" y="6176963"/>
            <a:ext cx="688489" cy="365125"/>
          </a:xfrm>
        </p:spPr>
        <p:txBody>
          <a:bodyPr/>
          <a:lstStyle/>
          <a:p>
            <a:fld id="{615F9C79-13A0-4D4C-A610-B306A4D5B7F4}" type="slidenum">
              <a:rPr lang="tr-TR" smtClean="0"/>
              <a:t>2</a:t>
            </a:fld>
            <a:endParaRPr lang="tr-TR"/>
          </a:p>
        </p:txBody>
      </p:sp>
      <p:sp>
        <p:nvSpPr>
          <p:cNvPr id="9" name="Metin kutusu 7"/>
          <p:cNvSpPr txBox="1"/>
          <p:nvPr/>
        </p:nvSpPr>
        <p:spPr>
          <a:xfrm>
            <a:off x="878846" y="1652332"/>
            <a:ext cx="9108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noProof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Projenin</a:t>
            </a:r>
            <a:r>
              <a:rPr lang="en-GB" sz="3200" b="1" noProof="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noProof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Genel</a:t>
            </a:r>
            <a:r>
              <a:rPr lang="en-GB" sz="3200" b="1" noProof="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noProof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Görünümü</a:t>
            </a:r>
            <a:endParaRPr lang="en-GB" sz="3200" b="1" noProof="0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Düz Bağlayıcı 6"/>
          <p:cNvCxnSpPr/>
          <p:nvPr/>
        </p:nvCxnSpPr>
        <p:spPr>
          <a:xfrm>
            <a:off x="973397" y="2175552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181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7">
            <a:extLst>
              <a:ext uri="{FF2B5EF4-FFF2-40B4-BE49-F238E27FC236}">
                <a16:creationId xmlns:a16="http://schemas.microsoft.com/office/drawing/2014/main" id="{8B3A38DE-5045-2651-28A6-D846CA6C0729}"/>
              </a:ext>
            </a:extLst>
          </p:cNvPr>
          <p:cNvSpPr txBox="1"/>
          <p:nvPr/>
        </p:nvSpPr>
        <p:spPr>
          <a:xfrm>
            <a:off x="855406" y="1173021"/>
            <a:ext cx="9108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Projenin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Özeti</a:t>
            </a:r>
            <a:endParaRPr lang="tr-TR" sz="3200" b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Düz Bağlayıcı 6">
            <a:extLst>
              <a:ext uri="{FF2B5EF4-FFF2-40B4-BE49-F238E27FC236}">
                <a16:creationId xmlns:a16="http://schemas.microsoft.com/office/drawing/2014/main" id="{DA800D7A-3432-200A-A623-F7A393BA7E3A}"/>
              </a:ext>
            </a:extLst>
          </p:cNvPr>
          <p:cNvCxnSpPr/>
          <p:nvPr/>
        </p:nvCxnSpPr>
        <p:spPr>
          <a:xfrm>
            <a:off x="973397" y="1728512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5D22041-2F0A-C84D-B416-5A657CE74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404966"/>
              </p:ext>
            </p:extLst>
          </p:nvPr>
        </p:nvGraphicFramePr>
        <p:xfrm>
          <a:off x="650240" y="1972947"/>
          <a:ext cx="10911838" cy="3850226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2727175">
                  <a:extLst>
                    <a:ext uri="{9D8B030D-6E8A-4147-A177-3AD203B41FA5}">
                      <a16:colId xmlns:a16="http://schemas.microsoft.com/office/drawing/2014/main" val="2525382729"/>
                    </a:ext>
                  </a:extLst>
                </a:gridCol>
                <a:gridCol w="2728221">
                  <a:extLst>
                    <a:ext uri="{9D8B030D-6E8A-4147-A177-3AD203B41FA5}">
                      <a16:colId xmlns:a16="http://schemas.microsoft.com/office/drawing/2014/main" val="3912108791"/>
                    </a:ext>
                  </a:extLst>
                </a:gridCol>
                <a:gridCol w="2728221">
                  <a:extLst>
                    <a:ext uri="{9D8B030D-6E8A-4147-A177-3AD203B41FA5}">
                      <a16:colId xmlns:a16="http://schemas.microsoft.com/office/drawing/2014/main" val="618235227"/>
                    </a:ext>
                  </a:extLst>
                </a:gridCol>
                <a:gridCol w="2728221">
                  <a:extLst>
                    <a:ext uri="{9D8B030D-6E8A-4147-A177-3AD203B41FA5}">
                      <a16:colId xmlns:a16="http://schemas.microsoft.com/office/drawing/2014/main" val="468450973"/>
                    </a:ext>
                  </a:extLst>
                </a:gridCol>
              </a:tblGrid>
              <a:tr h="1123015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00" dirty="0" err="1">
                          <a:effectLst/>
                        </a:rPr>
                        <a:t>Genel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Amaç</a:t>
                      </a:r>
                      <a:r>
                        <a:rPr lang="en-US" sz="1500" b="1" kern="100" dirty="0">
                          <a:effectLst/>
                        </a:rPr>
                        <a:t> (</a:t>
                      </a:r>
                      <a:r>
                        <a:rPr lang="en-US" sz="1500" b="1" kern="100" dirty="0" err="1">
                          <a:effectLst/>
                        </a:rPr>
                        <a:t>Etki</a:t>
                      </a:r>
                      <a:r>
                        <a:rPr lang="en-US" sz="1500" b="1" kern="100" dirty="0">
                          <a:effectLst/>
                        </a:rPr>
                        <a:t>):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00" dirty="0">
                          <a:effectLst/>
                        </a:rPr>
                        <a:t>- AB </a:t>
                      </a:r>
                      <a:r>
                        <a:rPr lang="en-US" sz="1500" b="1" kern="100" dirty="0" err="1">
                          <a:effectLst/>
                        </a:rPr>
                        <a:t>ürün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güvenliği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kurallarıyla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uyumlu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olarak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tüketicilerin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sağlık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ve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güvenliğinin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iyileştirilmesi</a:t>
                      </a:r>
                      <a:r>
                        <a:rPr lang="en-US" sz="1500" b="1" kern="100" dirty="0">
                          <a:effectLst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00" dirty="0">
                          <a:effectLst/>
                        </a:rPr>
                        <a:t>- </a:t>
                      </a:r>
                      <a:r>
                        <a:rPr lang="en-US" sz="1500" b="1" kern="100" dirty="0" err="1">
                          <a:effectLst/>
                        </a:rPr>
                        <a:t>Ürün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güvenliği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alanında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Türkiye’nin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AB’ye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katılım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sürecindeki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çalışmalarının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desteklenmesi</a:t>
                      </a:r>
                      <a:r>
                        <a:rPr lang="en-US" sz="1500" b="1" kern="100" dirty="0">
                          <a:effectLst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00" dirty="0">
                          <a:effectLst/>
                        </a:rPr>
                        <a:t> </a:t>
                      </a:r>
                      <a:endParaRPr lang="en-US" sz="1500" b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205273"/>
                  </a:ext>
                </a:extLst>
              </a:tr>
              <a:tr h="673809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bg1"/>
                          </a:solidFill>
                          <a:effectLst/>
                        </a:rPr>
                        <a:t>Özel </a:t>
                      </a:r>
                      <a:r>
                        <a:rPr lang="en-US" sz="1500" kern="100" dirty="0" err="1">
                          <a:solidFill>
                            <a:schemeClr val="bg1"/>
                          </a:solidFill>
                          <a:effectLst/>
                        </a:rPr>
                        <a:t>Amaç</a:t>
                      </a:r>
                      <a:r>
                        <a:rPr lang="en-US" sz="1500" kern="100" dirty="0">
                          <a:solidFill>
                            <a:schemeClr val="bg1"/>
                          </a:solidFill>
                          <a:effectLst/>
                        </a:rPr>
                        <a:t> (</a:t>
                      </a:r>
                      <a:r>
                        <a:rPr lang="en-US" sz="1500" kern="100" dirty="0" err="1">
                          <a:solidFill>
                            <a:schemeClr val="bg1"/>
                          </a:solidFill>
                          <a:effectLst/>
                        </a:rPr>
                        <a:t>Sonuç</a:t>
                      </a:r>
                      <a:r>
                        <a:rPr lang="en-US" sz="1500" kern="100" dirty="0">
                          <a:solidFill>
                            <a:schemeClr val="bg1"/>
                          </a:solidFill>
                          <a:effectLst/>
                        </a:rPr>
                        <a:t>):</a:t>
                      </a:r>
                      <a:br>
                        <a:rPr lang="en-US" sz="1500" kern="1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500" kern="100" dirty="0" err="1">
                          <a:solidFill>
                            <a:schemeClr val="bg1"/>
                          </a:solidFill>
                          <a:effectLst/>
                        </a:rPr>
                        <a:t>Piyasa</a:t>
                      </a:r>
                      <a:r>
                        <a:rPr lang="en-US" sz="1500" kern="1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500" kern="100" dirty="0" err="1">
                          <a:solidFill>
                            <a:schemeClr val="bg1"/>
                          </a:solidFill>
                          <a:effectLst/>
                        </a:rPr>
                        <a:t>gözetimi</a:t>
                      </a:r>
                      <a:r>
                        <a:rPr lang="en-US" sz="1500" kern="1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500" kern="100" dirty="0" err="1">
                          <a:solidFill>
                            <a:schemeClr val="bg1"/>
                          </a:solidFill>
                          <a:effectLst/>
                        </a:rPr>
                        <a:t>ve</a:t>
                      </a:r>
                      <a:r>
                        <a:rPr lang="en-US" sz="1500" kern="1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500" kern="100" dirty="0" err="1">
                          <a:solidFill>
                            <a:schemeClr val="bg1"/>
                          </a:solidFill>
                          <a:effectLst/>
                        </a:rPr>
                        <a:t>denetimi</a:t>
                      </a:r>
                      <a:r>
                        <a:rPr lang="en-US" sz="1500" kern="1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500" kern="100" dirty="0" err="1">
                          <a:solidFill>
                            <a:schemeClr val="bg1"/>
                          </a:solidFill>
                          <a:effectLst/>
                        </a:rPr>
                        <a:t>faaliyetlerinin</a:t>
                      </a:r>
                      <a:r>
                        <a:rPr lang="en-US" sz="1500" kern="100" dirty="0">
                          <a:solidFill>
                            <a:schemeClr val="bg1"/>
                          </a:solidFill>
                          <a:effectLst/>
                        </a:rPr>
                        <a:t> hem </a:t>
                      </a:r>
                      <a:r>
                        <a:rPr lang="en-US" sz="1500" kern="100" dirty="0" err="1">
                          <a:solidFill>
                            <a:schemeClr val="bg1"/>
                          </a:solidFill>
                          <a:effectLst/>
                        </a:rPr>
                        <a:t>elektronik</a:t>
                      </a:r>
                      <a:r>
                        <a:rPr lang="en-US" sz="1500" kern="100" dirty="0">
                          <a:solidFill>
                            <a:schemeClr val="bg1"/>
                          </a:solidFill>
                          <a:effectLst/>
                        </a:rPr>
                        <a:t> hem de </a:t>
                      </a:r>
                      <a:r>
                        <a:rPr lang="en-US" sz="1500" kern="100" dirty="0" err="1">
                          <a:solidFill>
                            <a:schemeClr val="bg1"/>
                          </a:solidFill>
                          <a:effectLst/>
                        </a:rPr>
                        <a:t>fiziksel</a:t>
                      </a:r>
                      <a:r>
                        <a:rPr lang="en-US" sz="1500" kern="1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500" kern="100" dirty="0" err="1">
                          <a:solidFill>
                            <a:schemeClr val="bg1"/>
                          </a:solidFill>
                          <a:effectLst/>
                        </a:rPr>
                        <a:t>piyasalarda</a:t>
                      </a:r>
                      <a:r>
                        <a:rPr lang="en-US" sz="1500" kern="1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500" kern="100" dirty="0" err="1">
                          <a:solidFill>
                            <a:schemeClr val="bg1"/>
                          </a:solidFill>
                          <a:effectLst/>
                        </a:rPr>
                        <a:t>daha</a:t>
                      </a:r>
                      <a:r>
                        <a:rPr lang="en-US" sz="1500" kern="1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500" kern="100" dirty="0" err="1">
                          <a:solidFill>
                            <a:schemeClr val="bg1"/>
                          </a:solidFill>
                          <a:effectLst/>
                        </a:rPr>
                        <a:t>etkin</a:t>
                      </a:r>
                      <a:r>
                        <a:rPr lang="en-US" sz="1500" kern="1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500" kern="100" dirty="0" err="1">
                          <a:solidFill>
                            <a:schemeClr val="bg1"/>
                          </a:solidFill>
                          <a:effectLst/>
                        </a:rPr>
                        <a:t>bir</a:t>
                      </a:r>
                      <a:r>
                        <a:rPr lang="en-US" sz="1500" kern="1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500" kern="100" dirty="0" err="1">
                          <a:solidFill>
                            <a:schemeClr val="bg1"/>
                          </a:solidFill>
                          <a:effectLst/>
                        </a:rPr>
                        <a:t>şekilde</a:t>
                      </a:r>
                      <a:r>
                        <a:rPr lang="en-US" sz="1500" kern="1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500" kern="100" dirty="0" err="1">
                          <a:solidFill>
                            <a:schemeClr val="bg1"/>
                          </a:solidFill>
                          <a:effectLst/>
                        </a:rPr>
                        <a:t>yürütülmesi</a:t>
                      </a:r>
                      <a:r>
                        <a:rPr lang="en-US" sz="1500" kern="1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5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446665"/>
                  </a:ext>
                </a:extLst>
              </a:tr>
              <a:tr h="20214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00" dirty="0" err="1">
                          <a:effectLst/>
                        </a:rPr>
                        <a:t>Sonuç</a:t>
                      </a:r>
                      <a:r>
                        <a:rPr lang="en-US" sz="1500" b="1" kern="100" dirty="0">
                          <a:effectLst/>
                        </a:rPr>
                        <a:t> 1’e </a:t>
                      </a:r>
                      <a:r>
                        <a:rPr lang="en-US" sz="1500" b="1" kern="100" dirty="0" err="1">
                          <a:effectLst/>
                        </a:rPr>
                        <a:t>Yönelik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Çıktı</a:t>
                      </a:r>
                      <a:r>
                        <a:rPr lang="en-US" sz="1500" b="1" kern="100" dirty="0">
                          <a:effectLst/>
                        </a:rPr>
                        <a:t> 1:</a:t>
                      </a:r>
                      <a:br>
                        <a:rPr lang="en-US" sz="1500" b="1" kern="100" dirty="0">
                          <a:effectLst/>
                        </a:rPr>
                      </a:br>
                      <a:r>
                        <a:rPr lang="en-US" sz="1500" b="1" kern="100" dirty="0" err="1">
                          <a:effectLst/>
                        </a:rPr>
                        <a:t>Türkiye’de</a:t>
                      </a:r>
                      <a:r>
                        <a:rPr lang="en-US" sz="1500" b="1" kern="100" dirty="0">
                          <a:effectLst/>
                        </a:rPr>
                        <a:t> e-</a:t>
                      </a:r>
                      <a:r>
                        <a:rPr lang="en-US" sz="1500" b="1" kern="100" dirty="0" err="1">
                          <a:effectLst/>
                        </a:rPr>
                        <a:t>ticaret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yoluyla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satılan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ürünlere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ilişkin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piyasa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gözetimi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ve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denetiminin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etkinliğini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ve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verimliliğini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artırmaya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yönelik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bir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strateji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ve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eylem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planı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geliştirilmesi</a:t>
                      </a:r>
                      <a:r>
                        <a:rPr lang="en-US" sz="1500" b="1" kern="100" dirty="0">
                          <a:effectLst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00" dirty="0">
                          <a:effectLst/>
                        </a:rPr>
                        <a:t> </a:t>
                      </a:r>
                      <a:endParaRPr lang="en-US" sz="1500" b="1" kern="1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00" dirty="0" err="1">
                          <a:effectLst/>
                        </a:rPr>
                        <a:t>Sonuç</a:t>
                      </a:r>
                      <a:r>
                        <a:rPr lang="en-US" sz="1500" b="1" kern="100" dirty="0">
                          <a:effectLst/>
                        </a:rPr>
                        <a:t> 1’e </a:t>
                      </a:r>
                      <a:r>
                        <a:rPr lang="en-US" sz="1500" b="1" kern="100" dirty="0" err="1">
                          <a:effectLst/>
                        </a:rPr>
                        <a:t>Yönelik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Çıktı</a:t>
                      </a:r>
                      <a:r>
                        <a:rPr lang="en-US" sz="1500" b="1" kern="100" dirty="0">
                          <a:effectLst/>
                        </a:rPr>
                        <a:t> 2:</a:t>
                      </a:r>
                      <a:br>
                        <a:rPr lang="en-US" sz="1500" b="1" kern="100" dirty="0">
                          <a:effectLst/>
                        </a:rPr>
                      </a:br>
                      <a:r>
                        <a:rPr lang="en-US" sz="1500" b="1" kern="100" dirty="0" err="1">
                          <a:effectLst/>
                        </a:rPr>
                        <a:t>Çevrim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içi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olarak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satılan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ürünlere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ilişkin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piyasa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gözetimi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ve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denetimi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faaliyetlerini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yürütmekle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sorumlu</a:t>
                      </a:r>
                      <a:r>
                        <a:rPr lang="en-US" sz="1500" b="1" kern="100" dirty="0">
                          <a:effectLst/>
                        </a:rPr>
                        <a:t> PGD </a:t>
                      </a:r>
                      <a:r>
                        <a:rPr lang="en-US" sz="1500" b="1" kern="100" dirty="0" err="1">
                          <a:effectLst/>
                        </a:rPr>
                        <a:t>kuruluşlarının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kurumsal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kapasiteleri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güçlendirilmesi</a:t>
                      </a:r>
                      <a:r>
                        <a:rPr lang="en-US" sz="1500" b="1" kern="100" dirty="0">
                          <a:effectLst/>
                        </a:rPr>
                        <a:t>.</a:t>
                      </a:r>
                      <a:endParaRPr lang="en-US" sz="1500" b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00" dirty="0" err="1">
                          <a:effectLst/>
                        </a:rPr>
                        <a:t>Sonuç</a:t>
                      </a:r>
                      <a:r>
                        <a:rPr lang="en-US" sz="1500" b="1" kern="100" dirty="0">
                          <a:effectLst/>
                        </a:rPr>
                        <a:t> 1’e </a:t>
                      </a:r>
                      <a:r>
                        <a:rPr lang="en-US" sz="1500" b="1" kern="100" dirty="0" err="1">
                          <a:effectLst/>
                        </a:rPr>
                        <a:t>Yönelik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Çıktı</a:t>
                      </a:r>
                      <a:r>
                        <a:rPr lang="en-US" sz="1500" b="1" kern="100" dirty="0">
                          <a:effectLst/>
                        </a:rPr>
                        <a:t> 3:</a:t>
                      </a:r>
                      <a:br>
                        <a:rPr lang="en-US" sz="1500" b="1" kern="100" dirty="0">
                          <a:effectLst/>
                        </a:rPr>
                      </a:br>
                      <a:r>
                        <a:rPr lang="en-US" sz="1500" b="1" kern="100" dirty="0" err="1">
                          <a:effectLst/>
                        </a:rPr>
                        <a:t>Uygulamalara</a:t>
                      </a:r>
                      <a:r>
                        <a:rPr lang="en-US" sz="1500" b="1" kern="100" dirty="0">
                          <a:effectLst/>
                        </a:rPr>
                        <a:t>, PGD </a:t>
                      </a:r>
                      <a:r>
                        <a:rPr lang="en-US" sz="1500" b="1" kern="100" dirty="0" err="1">
                          <a:effectLst/>
                        </a:rPr>
                        <a:t>yöntemlerine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ve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hukuki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altyapıya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ilişkin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ulusal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ve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uluslararası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düzeyde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etkin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bilgi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değişimini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sağlayacak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bir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sistem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tasarlanması</a:t>
                      </a:r>
                      <a:r>
                        <a:rPr lang="en-US" sz="1500" b="1" kern="100" dirty="0">
                          <a:effectLst/>
                        </a:rPr>
                        <a:t>.</a:t>
                      </a:r>
                      <a:endParaRPr lang="en-US" sz="1500" b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00" dirty="0" err="1">
                          <a:effectLst/>
                        </a:rPr>
                        <a:t>Sonuç</a:t>
                      </a:r>
                      <a:r>
                        <a:rPr lang="en-US" sz="1500" b="1" kern="100" dirty="0">
                          <a:effectLst/>
                        </a:rPr>
                        <a:t> 1’e </a:t>
                      </a:r>
                      <a:r>
                        <a:rPr lang="en-US" sz="1500" b="1" kern="100" dirty="0" err="1">
                          <a:effectLst/>
                        </a:rPr>
                        <a:t>Yönelik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Çıktı</a:t>
                      </a:r>
                      <a:r>
                        <a:rPr lang="en-US" sz="1500" b="1" kern="100" dirty="0">
                          <a:effectLst/>
                        </a:rPr>
                        <a:t> 4:</a:t>
                      </a:r>
                      <a:br>
                        <a:rPr lang="en-US" sz="1500" b="1" kern="100" dirty="0">
                          <a:effectLst/>
                        </a:rPr>
                      </a:br>
                      <a:r>
                        <a:rPr lang="en-US" sz="1500" b="1" kern="100" dirty="0" err="1">
                          <a:effectLst/>
                        </a:rPr>
                        <a:t>Çevrim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içi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satıcılar</a:t>
                      </a:r>
                      <a:r>
                        <a:rPr lang="en-US" sz="1500" b="1" kern="100" dirty="0">
                          <a:effectLst/>
                        </a:rPr>
                        <a:t>, e-</a:t>
                      </a:r>
                      <a:r>
                        <a:rPr lang="en-US" sz="1500" b="1" kern="100" dirty="0" err="1">
                          <a:effectLst/>
                        </a:rPr>
                        <a:t>pazar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yerleri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ve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tüketicilerin</a:t>
                      </a:r>
                      <a:r>
                        <a:rPr lang="en-US" sz="1500" b="1" kern="100" dirty="0">
                          <a:effectLst/>
                        </a:rPr>
                        <a:t>, </a:t>
                      </a:r>
                      <a:r>
                        <a:rPr lang="en-US" sz="1500" b="1" kern="100" dirty="0" err="1">
                          <a:effectLst/>
                        </a:rPr>
                        <a:t>çevrim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içi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olarak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satılan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ürünlere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ilişkin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hak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ve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yükümlülükler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konusundaki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farkındalığın</a:t>
                      </a:r>
                      <a:r>
                        <a:rPr lang="en-US" sz="1500" b="1" kern="100" dirty="0">
                          <a:effectLst/>
                        </a:rPr>
                        <a:t> </a:t>
                      </a:r>
                      <a:r>
                        <a:rPr lang="en-US" sz="1500" b="1" kern="100" dirty="0" err="1">
                          <a:effectLst/>
                        </a:rPr>
                        <a:t>artırılması</a:t>
                      </a:r>
                      <a:r>
                        <a:rPr lang="en-US" sz="1500" b="1" kern="100" dirty="0">
                          <a:effectLst/>
                        </a:rPr>
                        <a:t>. </a:t>
                      </a:r>
                      <a:endParaRPr lang="en-US" sz="1500" b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784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897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8E5CFB-6D58-6042-9077-C525E77A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0728" y="6174288"/>
            <a:ext cx="563360" cy="365125"/>
          </a:xfrm>
        </p:spPr>
        <p:txBody>
          <a:bodyPr/>
          <a:lstStyle/>
          <a:p>
            <a:fld id="{615F9C79-13A0-4D4C-A610-B306A4D5B7F4}" type="slidenum">
              <a:rPr lang="tr-TR" smtClean="0"/>
              <a:t>4</a:t>
            </a:fld>
            <a:endParaRPr lang="tr-TR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02BCBC39-F67E-3771-C046-411275E99106}"/>
              </a:ext>
            </a:extLst>
          </p:cNvPr>
          <p:cNvSpPr txBox="1">
            <a:spLocks/>
          </p:cNvSpPr>
          <p:nvPr/>
        </p:nvSpPr>
        <p:spPr>
          <a:xfrm>
            <a:off x="11088452" y="6174288"/>
            <a:ext cx="563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2000" kern="1200">
                <a:solidFill>
                  <a:srgbClr val="510C76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3D7663-0AC3-2F6D-7C18-121926966A20}"/>
              </a:ext>
            </a:extLst>
          </p:cNvPr>
          <p:cNvSpPr txBox="1"/>
          <p:nvPr/>
        </p:nvSpPr>
        <p:spPr>
          <a:xfrm>
            <a:off x="859179" y="2355716"/>
            <a:ext cx="103631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1.1. Türkiye’nin Mevcut Durum Analizi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Türkiye’de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e-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ticaret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piyasa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gözetimi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denetiminin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mevcut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durumunu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ortaya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koyan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Mevcut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Durum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Analizi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Raporunun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hazırlanması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Metin kutusu 7"/>
          <p:cNvSpPr txBox="1"/>
          <p:nvPr/>
        </p:nvSpPr>
        <p:spPr>
          <a:xfrm>
            <a:off x="859179" y="1558965"/>
            <a:ext cx="9838317" cy="778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Bileşen 1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Strateji</a:t>
            </a:r>
            <a:r>
              <a:rPr lang="en-GB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GB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Eylem</a:t>
            </a:r>
            <a:r>
              <a:rPr lang="en-GB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Planı</a:t>
            </a:r>
            <a:r>
              <a:rPr lang="en-GB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Geliştirme</a:t>
            </a:r>
            <a:endParaRPr lang="tr-TR" sz="3200" b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Düz Bağlayıcı 6"/>
          <p:cNvCxnSpPr/>
          <p:nvPr/>
        </p:nvCxnSpPr>
        <p:spPr>
          <a:xfrm>
            <a:off x="973397" y="2195216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4E88C9A-778A-D363-48E4-6BD7706B90E6}"/>
              </a:ext>
            </a:extLst>
          </p:cNvPr>
          <p:cNvSpPr txBox="1"/>
          <p:nvPr/>
        </p:nvSpPr>
        <p:spPr>
          <a:xfrm>
            <a:off x="891455" y="4024362"/>
            <a:ext cx="1079263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tr-CY" sz="24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. AB En İyi Uygulamalarının Analizi</a:t>
            </a: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Karşılaştırmalı (Benchmarking) Analiz Raporu hazırlanması</a:t>
            </a:r>
          </a:p>
          <a:p>
            <a:pPr marL="0" indent="0">
              <a:buFontTx/>
              <a:buNone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- Çalışma Ziyaretleri organize edilmesi ve sonrasında raporların hazırlanması</a:t>
            </a:r>
          </a:p>
          <a:p>
            <a:pPr marL="0" indent="0">
              <a:buFontTx/>
              <a:buNone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- 3 Çalışma Ziyaretini içeren En İyi Uygulama Raporunun hazırlanması</a:t>
            </a:r>
          </a:p>
          <a:p>
            <a:pPr marL="742950" lvl="1" indent="-285750">
              <a:buSzPct val="85000"/>
              <a:buFont typeface="Wingdings" pitchFamily="2" charset="2"/>
              <a:buChar char="v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7040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8E5CFB-6D58-6042-9077-C525E77A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0728" y="6174288"/>
            <a:ext cx="563360" cy="365125"/>
          </a:xfrm>
        </p:spPr>
        <p:txBody>
          <a:bodyPr/>
          <a:lstStyle/>
          <a:p>
            <a:fld id="{615F9C79-13A0-4D4C-A610-B306A4D5B7F4}" type="slidenum">
              <a:rPr lang="tr-TR" smtClean="0"/>
              <a:t>5</a:t>
            </a:fld>
            <a:endParaRPr lang="tr-TR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02BCBC39-F67E-3771-C046-411275E99106}"/>
              </a:ext>
            </a:extLst>
          </p:cNvPr>
          <p:cNvSpPr txBox="1">
            <a:spLocks/>
          </p:cNvSpPr>
          <p:nvPr/>
        </p:nvSpPr>
        <p:spPr>
          <a:xfrm>
            <a:off x="11088452" y="6174288"/>
            <a:ext cx="563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2000" kern="1200">
                <a:solidFill>
                  <a:srgbClr val="510C76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826A4C-EEC0-FE69-803C-0D32F88BC1C2}"/>
              </a:ext>
            </a:extLst>
          </p:cNvPr>
          <p:cNvSpPr txBox="1"/>
          <p:nvPr/>
        </p:nvSpPr>
        <p:spPr>
          <a:xfrm>
            <a:off x="801505" y="2431358"/>
            <a:ext cx="101103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tr-CY" sz="24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. İhtiyaç Analizi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Faaliyet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1.1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1.2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çıktıları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esas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alınarak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paydaşların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ihtiyaçlarının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belirlenmesi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- İhtiyaç Analizi Raporu hazırlanması.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DB6303-1505-948C-C992-586E1A80147D}"/>
              </a:ext>
            </a:extLst>
          </p:cNvPr>
          <p:cNvSpPr txBox="1"/>
          <p:nvPr/>
        </p:nvSpPr>
        <p:spPr>
          <a:xfrm>
            <a:off x="859178" y="3960518"/>
            <a:ext cx="100526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tr-CY" sz="24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CY" sz="2400" b="1">
                <a:latin typeface="Calibri" panose="020F0502020204030204" pitchFamily="34" charset="0"/>
                <a:cs typeface="Calibri" panose="020F0502020204030204" pitchFamily="34" charset="0"/>
              </a:rPr>
              <a:t>Strate</a:t>
            </a:r>
            <a:r>
              <a:rPr lang="tr-T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ji</a:t>
            </a:r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ve Eylem Planı hazırlanması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Türkiye’de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etkin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e-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ticaret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piyasa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gözetimi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denetimi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sisteminin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kurulmasına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yönelik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çerçeveyi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gerekli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eylemleri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belirleyen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Strateji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Eylem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Planının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hazırlanması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FontTx/>
              <a:buNone/>
            </a:pPr>
            <a:endParaRPr lang="tr-T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Metin kutusu 7"/>
          <p:cNvSpPr txBox="1"/>
          <p:nvPr/>
        </p:nvSpPr>
        <p:spPr>
          <a:xfrm>
            <a:off x="859179" y="1558965"/>
            <a:ext cx="9838317" cy="778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Bileşen 1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Strateji</a:t>
            </a:r>
            <a:r>
              <a:rPr lang="en-GB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GB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Eylem</a:t>
            </a:r>
            <a:r>
              <a:rPr lang="en-GB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Planı</a:t>
            </a:r>
            <a:r>
              <a:rPr lang="en-GB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Geliştirme</a:t>
            </a:r>
            <a:endParaRPr lang="tr-TR" sz="3200" b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Düz Bağlayıcı 6"/>
          <p:cNvCxnSpPr/>
          <p:nvPr/>
        </p:nvCxnSpPr>
        <p:spPr>
          <a:xfrm>
            <a:off x="973397" y="2195216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56589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8E5CFB-6D58-6042-9077-C525E77A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0728" y="6174288"/>
            <a:ext cx="563360" cy="365125"/>
          </a:xfrm>
        </p:spPr>
        <p:txBody>
          <a:bodyPr/>
          <a:lstStyle/>
          <a:p>
            <a:fld id="{615F9C79-13A0-4D4C-A610-B306A4D5B7F4}" type="slidenum">
              <a:rPr lang="tr-TR" smtClean="0"/>
              <a:t>6</a:t>
            </a:fld>
            <a:endParaRPr lang="tr-TR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02BCBC39-F67E-3771-C046-411275E99106}"/>
              </a:ext>
            </a:extLst>
          </p:cNvPr>
          <p:cNvSpPr txBox="1">
            <a:spLocks/>
          </p:cNvSpPr>
          <p:nvPr/>
        </p:nvSpPr>
        <p:spPr>
          <a:xfrm>
            <a:off x="11088452" y="6174288"/>
            <a:ext cx="563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2000" kern="1200">
                <a:solidFill>
                  <a:srgbClr val="510C76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3D7663-0AC3-2F6D-7C18-121926966A20}"/>
              </a:ext>
            </a:extLst>
          </p:cNvPr>
          <p:cNvSpPr txBox="1"/>
          <p:nvPr/>
        </p:nvSpPr>
        <p:spPr>
          <a:xfrm>
            <a:off x="848437" y="2160483"/>
            <a:ext cx="109306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tr-CY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tr-CY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. E-Ticarette PGD Mevzuat Çerçevesinin Güncellenmesi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SzPct val="85000"/>
              <a:buFont typeface="Wingdings" pitchFamily="2" charset="2"/>
              <a:buChar char="v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Hukuki düzenlemelerin taslaklarının hazırlanması</a:t>
            </a:r>
          </a:p>
          <a:p>
            <a:pPr marL="742950" lvl="1" indent="-285750" algn="just">
              <a:buSzPct val="85000"/>
              <a:buFont typeface="Wingdings" pitchFamily="2" charset="2"/>
              <a:buChar char="v"/>
            </a:pP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Çalıştay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düzenlenerek taslakların görüşülmesi </a:t>
            </a:r>
          </a:p>
          <a:p>
            <a:pPr marL="742950" lvl="1" indent="-285750" algn="just">
              <a:buSzPct val="85000"/>
              <a:buFont typeface="Wingdings" pitchFamily="2" charset="2"/>
              <a:buChar char="v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Nihai taslakların koordinasyon toplantısında görüşülmesi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B2B9D1-3FD9-EE32-4678-25E82163AC62}"/>
              </a:ext>
            </a:extLst>
          </p:cNvPr>
          <p:cNvSpPr txBox="1"/>
          <p:nvPr/>
        </p:nvSpPr>
        <p:spPr>
          <a:xfrm>
            <a:off x="804585" y="3480311"/>
            <a:ext cx="107997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tr-CY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tr-CY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. E-ticaret PGD Yazılımının Geliştirilmesi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SzPct val="85000"/>
              <a:buFont typeface="Wingdings" pitchFamily="2" charset="2"/>
              <a:buChar char="v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Yazılım Geliştirme Raporu Hazırlanması</a:t>
            </a:r>
            <a:endParaRPr lang="tr-CY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SzPct val="85000"/>
              <a:buFont typeface="Wingdings" pitchFamily="2" charset="2"/>
              <a:buChar char="v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Yazılımın geliştirilmesi</a:t>
            </a:r>
            <a:endParaRPr lang="tr-CY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SzPct val="85000"/>
              <a:buFont typeface="Wingdings" pitchFamily="2" charset="2"/>
              <a:buChar char="v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Test edilmesi ve uygulamaya sokulması</a:t>
            </a:r>
            <a:endParaRPr lang="tr-CY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826A4C-EEC0-FE69-803C-0D32F88BC1C2}"/>
              </a:ext>
            </a:extLst>
          </p:cNvPr>
          <p:cNvSpPr txBox="1"/>
          <p:nvPr/>
        </p:nvSpPr>
        <p:spPr>
          <a:xfrm>
            <a:off x="848437" y="4786081"/>
            <a:ext cx="104760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CY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tr-CY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. Hedef Gruplara yönelik eğitim faaliyetleri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PGD kuruluşları, e-ticaret platformları ve tüketiciler ile ürün güvenliği sisteminin diğer paydaşları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DB6303-1505-948C-C992-586E1A80147D}"/>
              </a:ext>
            </a:extLst>
          </p:cNvPr>
          <p:cNvSpPr txBox="1"/>
          <p:nvPr/>
        </p:nvSpPr>
        <p:spPr>
          <a:xfrm>
            <a:off x="865370" y="5480983"/>
            <a:ext cx="10712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tr-CY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tr-CY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. E-ticaret PGD Yazılımın pilot uygulamaya geçmesi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Metin kutusu 7"/>
          <p:cNvSpPr txBox="1"/>
          <p:nvPr/>
        </p:nvSpPr>
        <p:spPr>
          <a:xfrm>
            <a:off x="848437" y="1423802"/>
            <a:ext cx="1042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Bileşen </a:t>
            </a:r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 </a:t>
            </a:r>
            <a:r>
              <a:rPr lang="en-GB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PGD </a:t>
            </a:r>
            <a:r>
              <a:rPr lang="en-GB" sz="2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Kuruluşlarının</a:t>
            </a:r>
            <a:r>
              <a:rPr lang="en-GB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Kapasitelerinin</a:t>
            </a:r>
            <a:r>
              <a:rPr lang="en-GB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Geliştirilmesi</a:t>
            </a:r>
            <a:endParaRPr lang="tr-TR" sz="2800" b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Düz Bağlayıcı 6"/>
          <p:cNvCxnSpPr/>
          <p:nvPr/>
        </p:nvCxnSpPr>
        <p:spPr>
          <a:xfrm>
            <a:off x="961333" y="1979085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3167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8E5CFB-6D58-6042-9077-C525E77A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0728" y="6174288"/>
            <a:ext cx="563360" cy="365125"/>
          </a:xfrm>
        </p:spPr>
        <p:txBody>
          <a:bodyPr/>
          <a:lstStyle/>
          <a:p>
            <a:fld id="{615F9C79-13A0-4D4C-A610-B306A4D5B7F4}" type="slidenum">
              <a:rPr lang="tr-TR" smtClean="0"/>
              <a:t>7</a:t>
            </a:fld>
            <a:endParaRPr lang="tr-TR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02BCBC39-F67E-3771-C046-411275E99106}"/>
              </a:ext>
            </a:extLst>
          </p:cNvPr>
          <p:cNvSpPr txBox="1">
            <a:spLocks/>
          </p:cNvSpPr>
          <p:nvPr/>
        </p:nvSpPr>
        <p:spPr>
          <a:xfrm>
            <a:off x="11088452" y="6174288"/>
            <a:ext cx="563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2000" kern="1200">
                <a:solidFill>
                  <a:srgbClr val="510C76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3D7663-0AC3-2F6D-7C18-121926966A20}"/>
              </a:ext>
            </a:extLst>
          </p:cNvPr>
          <p:cNvSpPr txBox="1"/>
          <p:nvPr/>
        </p:nvSpPr>
        <p:spPr>
          <a:xfrm>
            <a:off x="848437" y="2206422"/>
            <a:ext cx="10163692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r-CY" sz="20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tr-CY" sz="20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. Etkin bir işbirliği mekanizması kurulması</a:t>
            </a: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spcBef>
                <a:spcPts val="600"/>
              </a:spcBef>
              <a:buSzPct val="85000"/>
              <a:buFont typeface="Wingdings" pitchFamily="2" charset="2"/>
              <a:buChar char="v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Etkin İşbirliği Mekanizmasının taslak Metodolojisinin hazırlanması</a:t>
            </a:r>
            <a:endParaRPr lang="tr-CY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4500" lvl="1" indent="0">
              <a:buNone/>
            </a:pPr>
            <a:r>
              <a:rPr lang="tr-T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E-platformlarla entegre edilmiş</a:t>
            </a:r>
            <a:endParaRPr lang="tr-CY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4500" lvl="1" indent="0">
              <a:buNone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Gerçek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zamanlı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veriye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dayalı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anlık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müdahaleler</a:t>
            </a:r>
            <a:endParaRPr lang="tr-CY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spcBef>
                <a:spcPts val="600"/>
              </a:spcBef>
              <a:buSzPct val="85000"/>
              <a:buFont typeface="Wingdings" pitchFamily="2" charset="2"/>
              <a:buChar char="v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Etkin İşbirliği Mekanizmasına ilişkin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Çalıştay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düzenlenmesi ve taslak raporların hazırlanması</a:t>
            </a:r>
            <a:endParaRPr lang="tr-CY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spcBef>
                <a:spcPts val="600"/>
              </a:spcBef>
              <a:buSzPct val="85000"/>
              <a:buFont typeface="Wingdings" pitchFamily="2" charset="2"/>
              <a:buChar char="v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Etkin İşbirliği Mekanizması Metodolojisinin tamamlanması ve Raporun hazırlanması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B2B9D1-3FD9-EE32-4678-25E82163AC62}"/>
              </a:ext>
            </a:extLst>
          </p:cNvPr>
          <p:cNvSpPr txBox="1"/>
          <p:nvPr/>
        </p:nvSpPr>
        <p:spPr>
          <a:xfrm>
            <a:off x="848437" y="4893748"/>
            <a:ext cx="952459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tr-CY" sz="20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tr-CY" sz="20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. Etkin İşbirliği Mekanizmasının hayata geçirilmesi</a:t>
            </a: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spcBef>
                <a:spcPts val="600"/>
              </a:spcBef>
              <a:buSzPct val="85000"/>
              <a:buFont typeface="Wingdings" pitchFamily="2" charset="2"/>
              <a:buChar char="v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Mekanizma hakkında pratik uygulama rehberlerinin hazırlanması</a:t>
            </a:r>
            <a:endParaRPr lang="tr-CY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spcBef>
                <a:spcPts val="600"/>
              </a:spcBef>
              <a:buSzPct val="85000"/>
              <a:buFont typeface="Wingdings" pitchFamily="2" charset="2"/>
              <a:buChar char="v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Mekanizmanın hayata geçirilmesi ve uygulanmasının izlenmesi</a:t>
            </a:r>
            <a:endParaRPr lang="tr-CY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Metin kutusu 7"/>
          <p:cNvSpPr txBox="1"/>
          <p:nvPr/>
        </p:nvSpPr>
        <p:spPr>
          <a:xfrm>
            <a:off x="835743" y="1443162"/>
            <a:ext cx="10163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Bileşen 3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Etkin</a:t>
            </a:r>
            <a:r>
              <a:rPr lang="en-GB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GB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İşbirliği</a:t>
            </a:r>
            <a:r>
              <a:rPr lang="en-GB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Mekanizması</a:t>
            </a:r>
            <a:r>
              <a:rPr lang="en-GB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Kurulması</a:t>
            </a:r>
            <a:endParaRPr lang="tr-TR" sz="3200" b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Düz Bağlayıcı 6"/>
          <p:cNvCxnSpPr/>
          <p:nvPr/>
        </p:nvCxnSpPr>
        <p:spPr>
          <a:xfrm>
            <a:off x="973397" y="2042819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5737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8E5CFB-6D58-6042-9077-C525E77A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0728" y="6174288"/>
            <a:ext cx="563360" cy="365125"/>
          </a:xfrm>
        </p:spPr>
        <p:txBody>
          <a:bodyPr/>
          <a:lstStyle/>
          <a:p>
            <a:fld id="{615F9C79-13A0-4D4C-A610-B306A4D5B7F4}" type="slidenum">
              <a:rPr lang="tr-TR" smtClean="0"/>
              <a:t>8</a:t>
            </a:fld>
            <a:endParaRPr lang="tr-TR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02BCBC39-F67E-3771-C046-411275E99106}"/>
              </a:ext>
            </a:extLst>
          </p:cNvPr>
          <p:cNvSpPr txBox="1">
            <a:spLocks/>
          </p:cNvSpPr>
          <p:nvPr/>
        </p:nvSpPr>
        <p:spPr>
          <a:xfrm>
            <a:off x="11088452" y="6174288"/>
            <a:ext cx="563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2000" kern="1200">
                <a:solidFill>
                  <a:srgbClr val="510C76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B2B9D1-3FD9-EE32-4678-25E82163AC62}"/>
              </a:ext>
            </a:extLst>
          </p:cNvPr>
          <p:cNvSpPr txBox="1"/>
          <p:nvPr/>
        </p:nvSpPr>
        <p:spPr>
          <a:xfrm>
            <a:off x="848437" y="2198785"/>
            <a:ext cx="11262732" cy="3339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tr-CY" sz="22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tr-TR" sz="2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tr-CY" sz="22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tr-TR" sz="2200" b="1" dirty="0">
                <a:latin typeface="Calibri" panose="020F0502020204030204" pitchFamily="34" charset="0"/>
                <a:cs typeface="Calibri" panose="020F0502020204030204" pitchFamily="34" charset="0"/>
              </a:rPr>
              <a:t>. Tanıtım ve Görsel Malzemeler</a:t>
            </a:r>
            <a:endParaRPr lang="tr-CY" sz="2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tr-CY" sz="2200" b="1" dirty="0">
                <a:latin typeface="Calibri" panose="020F0502020204030204" pitchFamily="34" charset="0"/>
                <a:cs typeface="Calibri" panose="020F0502020204030204" pitchFamily="34" charset="0"/>
              </a:rPr>
              <a:t>4.2</a:t>
            </a:r>
            <a:r>
              <a:rPr lang="tr-CY" sz="2200" b="1">
                <a:latin typeface="Calibri" panose="020F0502020204030204" pitchFamily="34" charset="0"/>
                <a:cs typeface="Calibri" panose="020F0502020204030204" pitchFamily="34" charset="0"/>
              </a:rPr>
              <a:t>. Proje</a:t>
            </a:r>
            <a:r>
              <a:rPr lang="tr-TR" sz="2200" b="1" dirty="0">
                <a:latin typeface="Calibri" panose="020F0502020204030204" pitchFamily="34" charset="0"/>
                <a:cs typeface="Calibri" panose="020F0502020204030204" pitchFamily="34" charset="0"/>
              </a:rPr>
              <a:t> Açılış Konferansı</a:t>
            </a:r>
            <a:endParaRPr lang="tr-CY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tr-CY" sz="2200" b="1" dirty="0">
                <a:latin typeface="Calibri" panose="020F0502020204030204" pitchFamily="34" charset="0"/>
                <a:cs typeface="Calibri" panose="020F0502020204030204" pitchFamily="34" charset="0"/>
              </a:rPr>
              <a:t>4.3</a:t>
            </a:r>
            <a:r>
              <a:rPr lang="tr-CY" sz="2200" b="1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2200" b="1" dirty="0">
                <a:latin typeface="Calibri" panose="020F0502020204030204" pitchFamily="34" charset="0"/>
                <a:cs typeface="Calibri" panose="020F0502020204030204" pitchFamily="34" charset="0"/>
              </a:rPr>
              <a:t>Uluslararası Sempozyum</a:t>
            </a:r>
            <a:endParaRPr lang="tr-CY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tr-CY" sz="2200" b="1" dirty="0">
                <a:latin typeface="Calibri" panose="020F0502020204030204" pitchFamily="34" charset="0"/>
                <a:cs typeface="Calibri" panose="020F0502020204030204" pitchFamily="34" charset="0"/>
              </a:rPr>
              <a:t>4.4</a:t>
            </a:r>
            <a:r>
              <a:rPr lang="tr-CY" sz="2200" b="1">
                <a:latin typeface="Calibri" panose="020F0502020204030204" pitchFamily="34" charset="0"/>
                <a:cs typeface="Calibri" panose="020F0502020204030204" pitchFamily="34" charset="0"/>
              </a:rPr>
              <a:t>. Semin</a:t>
            </a:r>
            <a:r>
              <a:rPr lang="tr-TR" sz="2200" b="1" dirty="0">
                <a:latin typeface="Calibri" panose="020F0502020204030204" pitchFamily="34" charset="0"/>
                <a:cs typeface="Calibri" panose="020F0502020204030204" pitchFamily="34" charset="0"/>
              </a:rPr>
              <a:t>erler</a:t>
            </a:r>
            <a:endParaRPr lang="tr-CY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tr-CY" sz="2200" b="1" dirty="0">
                <a:latin typeface="Calibri" panose="020F0502020204030204" pitchFamily="34" charset="0"/>
                <a:cs typeface="Calibri" panose="020F0502020204030204" pitchFamily="34" charset="0"/>
              </a:rPr>
              <a:t>4.5</a:t>
            </a:r>
            <a:r>
              <a:rPr lang="tr-CY" sz="2200" b="1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2200" b="1" dirty="0">
                <a:latin typeface="Calibri" panose="020F0502020204030204" pitchFamily="34" charset="0"/>
                <a:cs typeface="Calibri" panose="020F0502020204030204" pitchFamily="34" charset="0"/>
              </a:rPr>
              <a:t>Kısa Filmler</a:t>
            </a:r>
            <a:endParaRPr lang="tr-CY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tr-CY" sz="2200" b="1" dirty="0">
                <a:latin typeface="Calibri" panose="020F0502020204030204" pitchFamily="34" charset="0"/>
                <a:cs typeface="Calibri" panose="020F0502020204030204" pitchFamily="34" charset="0"/>
              </a:rPr>
              <a:t>4.6</a:t>
            </a:r>
            <a:r>
              <a:rPr lang="tr-CY" sz="2200" b="1">
                <a:latin typeface="Calibri" panose="020F0502020204030204" pitchFamily="34" charset="0"/>
                <a:cs typeface="Calibri" panose="020F0502020204030204" pitchFamily="34" charset="0"/>
              </a:rPr>
              <a:t>. So</a:t>
            </a:r>
            <a:r>
              <a:rPr lang="tr-TR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syal</a:t>
            </a:r>
            <a:r>
              <a:rPr lang="tr-TR" sz="2200" b="1" dirty="0">
                <a:latin typeface="Calibri" panose="020F0502020204030204" pitchFamily="34" charset="0"/>
                <a:cs typeface="Calibri" panose="020F0502020204030204" pitchFamily="34" charset="0"/>
              </a:rPr>
              <a:t> Medya</a:t>
            </a:r>
            <a:endParaRPr lang="tr-CY" sz="2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tr-CY" sz="2200" b="1" dirty="0">
                <a:latin typeface="Calibri" panose="020F0502020204030204" pitchFamily="34" charset="0"/>
                <a:cs typeface="Calibri" panose="020F0502020204030204" pitchFamily="34" charset="0"/>
              </a:rPr>
              <a:t>4.7</a:t>
            </a:r>
            <a:r>
              <a:rPr lang="tr-CY" sz="2200" b="1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2200" b="1" dirty="0">
                <a:latin typeface="Calibri" panose="020F0502020204030204" pitchFamily="34" charset="0"/>
                <a:cs typeface="Calibri" panose="020F0502020204030204" pitchFamily="34" charset="0"/>
              </a:rPr>
              <a:t>Yayınlar</a:t>
            </a:r>
            <a:endParaRPr lang="tr-CY" sz="2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tr-CY" sz="2200" b="1" dirty="0">
                <a:latin typeface="Calibri" panose="020F0502020204030204" pitchFamily="34" charset="0"/>
                <a:cs typeface="Calibri" panose="020F0502020204030204" pitchFamily="34" charset="0"/>
              </a:rPr>
              <a:t>4.8</a:t>
            </a:r>
            <a:r>
              <a:rPr lang="tr-CY" sz="2200" b="1">
                <a:latin typeface="Calibri" panose="020F0502020204030204" pitchFamily="34" charset="0"/>
                <a:cs typeface="Calibri" panose="020F0502020204030204" pitchFamily="34" charset="0"/>
              </a:rPr>
              <a:t>. Proje</a:t>
            </a:r>
            <a:r>
              <a:rPr lang="tr-TR" sz="2200" b="1" dirty="0">
                <a:latin typeface="Calibri" panose="020F0502020204030204" pitchFamily="34" charset="0"/>
                <a:cs typeface="Calibri" panose="020F0502020204030204" pitchFamily="34" charset="0"/>
              </a:rPr>
              <a:t> Kapanış Konferansı ve Panel</a:t>
            </a:r>
            <a:endParaRPr lang="tr-CY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etin kutusu 7"/>
          <p:cNvSpPr txBox="1"/>
          <p:nvPr/>
        </p:nvSpPr>
        <p:spPr>
          <a:xfrm>
            <a:off x="848437" y="1468800"/>
            <a:ext cx="10427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Bileşen 4: Farkındalık Artırma</a:t>
            </a:r>
          </a:p>
        </p:txBody>
      </p:sp>
      <p:cxnSp>
        <p:nvCxnSpPr>
          <p:cNvPr id="10" name="Düz Bağlayıcı 6"/>
          <p:cNvCxnSpPr/>
          <p:nvPr/>
        </p:nvCxnSpPr>
        <p:spPr>
          <a:xfrm>
            <a:off x="973397" y="2025886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36049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D6C689-1366-3888-8398-ED6027F42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B3A0E-5053-F03D-C301-CA281077E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24044"/>
            <a:ext cx="9144000" cy="1087397"/>
          </a:xfrm>
        </p:spPr>
        <p:txBody>
          <a:bodyPr>
            <a:normAutofit/>
          </a:bodyPr>
          <a:lstStyle/>
          <a:p>
            <a:r>
              <a:rPr lang="en-TR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TEŞEKKÜRLER</a:t>
            </a:r>
            <a:endParaRPr lang="en-TR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385732-08AE-D86D-79F5-FC9C6EADB895}"/>
              </a:ext>
            </a:extLst>
          </p:cNvPr>
          <p:cNvSpPr txBox="1"/>
          <p:nvPr/>
        </p:nvSpPr>
        <p:spPr>
          <a:xfrm>
            <a:off x="2809702" y="4073237"/>
            <a:ext cx="76144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Selin ÖZŞAHİN AYKENT</a:t>
            </a:r>
          </a:p>
          <a:p>
            <a:r>
              <a:rPr lang="en-US" sz="2200">
                <a:solidFill>
                  <a:schemeClr val="bg1"/>
                </a:solidFill>
              </a:rPr>
              <a:t>Ürün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Güvenliği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ve</a:t>
            </a:r>
            <a:r>
              <a:rPr lang="en-US" sz="2200" dirty="0">
                <a:solidFill>
                  <a:schemeClr val="bg1"/>
                </a:solidFill>
              </a:rPr>
              <a:t> PGD </a:t>
            </a:r>
            <a:r>
              <a:rPr lang="en-US" sz="2200" dirty="0" err="1">
                <a:solidFill>
                  <a:schemeClr val="bg1"/>
                </a:solidFill>
              </a:rPr>
              <a:t>Kıdemli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Uzmanı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E-</a:t>
            </a:r>
            <a:r>
              <a:rPr lang="en-US" sz="2200" dirty="0" err="1">
                <a:solidFill>
                  <a:schemeClr val="bg1"/>
                </a:solidFill>
              </a:rPr>
              <a:t>posta</a:t>
            </a:r>
            <a:r>
              <a:rPr lang="en-US" sz="2200" dirty="0">
                <a:solidFill>
                  <a:schemeClr val="bg1"/>
                </a:solidFill>
              </a:rPr>
              <a:t>: </a:t>
            </a:r>
            <a:r>
              <a:rPr lang="en-US" sz="2200" dirty="0" err="1">
                <a:solidFill>
                  <a:schemeClr val="bg1"/>
                </a:solidFill>
              </a:rPr>
              <a:t>selinozsahin@yahoo.com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06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009F9AA9525E4FA6EF37ED12AE9CA6" ma:contentTypeVersion="18" ma:contentTypeDescription="Create a new document." ma:contentTypeScope="" ma:versionID="957868bfab915f7c72693c7b4e6a0e66">
  <xsd:schema xmlns:xsd="http://www.w3.org/2001/XMLSchema" xmlns:xs="http://www.w3.org/2001/XMLSchema" xmlns:p="http://schemas.microsoft.com/office/2006/metadata/properties" xmlns:ns2="14bfee33-8991-448a-935d-d31d10ce035c" xmlns:ns3="981856ac-4200-4117-959e-14ff693142c2" targetNamespace="http://schemas.microsoft.com/office/2006/metadata/properties" ma:root="true" ma:fieldsID="9852a806f2ccb044f3cfbd39c0568971" ns2:_="" ns3:_="">
    <xsd:import namespace="14bfee33-8991-448a-935d-d31d10ce035c"/>
    <xsd:import namespace="981856ac-4200-4117-959e-14ff693142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bfee33-8991-448a-935d-d31d10ce03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d575ec5-6251-4a15-9c31-6c2f4a4e11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1856ac-4200-4117-959e-14ff693142c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bc99303-a934-44c7-9b34-6c0d0fada6de}" ma:internalName="TaxCatchAll" ma:showField="CatchAllData" ma:web="981856ac-4200-4117-959e-14ff693142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4bfee33-8991-448a-935d-d31d10ce035c">
      <Terms xmlns="http://schemas.microsoft.com/office/infopath/2007/PartnerControls"/>
    </lcf76f155ced4ddcb4097134ff3c332f>
    <TaxCatchAll xmlns="981856ac-4200-4117-959e-14ff693142c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80D5C7-37F8-4B9D-9E83-48AD0A0A61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bfee33-8991-448a-935d-d31d10ce035c"/>
    <ds:schemaRef ds:uri="981856ac-4200-4117-959e-14ff693142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C57875-F8A0-41FA-A093-AE9B7BD17A89}">
  <ds:schemaRefs>
    <ds:schemaRef ds:uri="http://schemas.microsoft.com/office/2006/metadata/properties"/>
    <ds:schemaRef ds:uri="http://schemas.microsoft.com/office/infopath/2007/PartnerControls"/>
    <ds:schemaRef ds:uri="14bfee33-8991-448a-935d-d31d10ce035c"/>
    <ds:schemaRef ds:uri="981856ac-4200-4117-959e-14ff693142c2"/>
  </ds:schemaRefs>
</ds:datastoreItem>
</file>

<file path=customXml/itemProps3.xml><?xml version="1.0" encoding="utf-8"?>
<ds:datastoreItem xmlns:ds="http://schemas.openxmlformats.org/officeDocument/2006/customXml" ds:itemID="{78EBFEE0-3BED-49D2-B6DB-AAD416FE2C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5937</TotalTime>
  <Words>613</Words>
  <Application>Microsoft Macintosh PowerPoint</Application>
  <PresentationFormat>Widescreen</PresentationFormat>
  <Paragraphs>79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Avenir Next</vt:lpstr>
      <vt:lpstr>Calibri</vt:lpstr>
      <vt:lpstr>Wingdings</vt:lpstr>
      <vt:lpstr>Aptos Display</vt:lpstr>
      <vt:lpstr>Aptos</vt:lpstr>
      <vt:lpstr>Arial</vt:lpstr>
      <vt:lpstr>Office Theme</vt:lpstr>
      <vt:lpstr>E-Ticarette Ürün Güvenliği için Teknik Destek Projesi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TEŞEKKÜRLER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E-Ticarette Ürün Güvenliği için Teknik Destek Projesi  E-PGD Yazılımı Tanıtımı</dc:title>
  <dc:creator>Office 365</dc:creator>
  <cp:lastModifiedBy>selin ozsahin aykent</cp:lastModifiedBy>
  <cp:revision>94</cp:revision>
  <dcterms:created xsi:type="dcterms:W3CDTF">2024-12-12T11:38:41Z</dcterms:created>
  <dcterms:modified xsi:type="dcterms:W3CDTF">2026-02-11T20:43:24Z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0x01010075009F9AA9525E4FA6EF37ED12AE9CA6</vt:lpwstr>
  </property>
  <property fmtid="{D5CDD505-2E9C-101B-9397-08002B2CF9AE}" pid="3" name="geodilabelclass">
    <vt:lpwstr>id_classification_unclassified=0ef0d4bf-59b8-4ae6-bbc0-fafde041157b</vt:lpwstr>
  </property>
  <property fmtid="{D5CDD505-2E9C-101B-9397-08002B2CF9AE}" pid="4" name="geodilabeluser">
    <vt:lpwstr>user=15128332780</vt:lpwstr>
  </property>
  <property fmtid="{D5CDD505-2E9C-101B-9397-08002B2CF9AE}" pid="5" name="geodilabeltime">
    <vt:lpwstr>datetime=2025-03-03T11:33:12.385Z</vt:lpwstr>
  </property>
</Properties>
</file>